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Lato Light" panose="020B0604020202020204" charset="0"/>
      <p:regular r:id="rId24"/>
      <p:bold r:id="rId25"/>
      <p:italic r:id="rId26"/>
      <p:boldItalic r:id="rId27"/>
    </p:embeddedFont>
    <p:embeddedFont>
      <p:font typeface="Lato Hairline" panose="020B0604020202020204" charset="0"/>
      <p:regular r:id="rId28"/>
      <p:bold r:id="rId29"/>
      <p:italic r:id="rId30"/>
      <p:boldItalic r:id="rId31"/>
    </p:embeddedFont>
    <p:embeddedFont>
      <p:font typeface="Lato" panose="020B0604020202020204" charset="0"/>
      <p:regular r:id="rId32"/>
      <p:bold r:id="rId33"/>
      <p:italic r:id="rId34"/>
      <p:boldItalic r:id="rId35"/>
    </p:embeddedFont>
    <p:embeddedFont>
      <p:font typeface="PT Sans Narrow" panose="020B0604020202020204" charset="-52"/>
      <p:regular r:id="rId36"/>
      <p:bold r:id="rId37"/>
    </p:embeddedFont>
    <p:embeddedFont>
      <p:font typeface="Caveat" panose="020B060402020202020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32" d="100"/>
          <a:sy n="132" d="100"/>
        </p:scale>
        <p:origin x="-168" y="1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723404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5be25a3c2b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5be25a3c2b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5be25a3c2b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5be25a3c2b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5be25a3c2b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5be25a3c2b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be25a3c2b_0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be25a3c2b_0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d7f32444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5d7f32444e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5d7f32444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5d7f32444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5d7f32444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5d7f32444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d7f32444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5d7f32444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dc2b577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dc2b577d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5dc2b577d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5dc2b577d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5d7f32444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5d7f32444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5be25a3c2b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5be25a3c2b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5d7f32444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5d7f32444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5d7f32444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5d7f32444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5be25a3c2b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5be25a3c2b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5be25a3c2b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5be25a3c2b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5be25a3c2b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5be25a3c2b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5be25a3c2b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5be25a3c2b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5be25a3c2b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5be25a3c2b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5dc2b577d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5dc2b577d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5be25a3c2b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5be25a3c2b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" name="Google Shape;58;p1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>
                <a:highlight>
                  <a:schemeClr val="lt1"/>
                </a:highlight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>
                <a:highlight>
                  <a:schemeClr val="lt1"/>
                </a:highlight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>
                <a:highlight>
                  <a:schemeClr val="lt1"/>
                </a:highlight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>
                <a:highlight>
                  <a:schemeClr val="lt1"/>
                </a:highlight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>
                <a:highlight>
                  <a:schemeClr val="lt1"/>
                </a:highlight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>
                <a:highlight>
                  <a:schemeClr val="lt1"/>
                </a:highlight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>
                <a:highlight>
                  <a:schemeClr val="lt1"/>
                </a:highlight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483350" y="836125"/>
            <a:ext cx="4177200" cy="34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sz="2400" i="1">
                <a:solidFill>
                  <a:srgbClr val="FFFFFF"/>
                </a:solidFill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ctrTitle"/>
          </p:nvPr>
        </p:nvSpPr>
        <p:spPr>
          <a:xfrm flipH="1">
            <a:off x="276450" y="381000"/>
            <a:ext cx="8048400" cy="160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200" u="sng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Выпускная квалификационная работа</a:t>
            </a:r>
            <a:endParaRPr>
              <a:solidFill>
                <a:srgbClr val="000000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4294967295"/>
          </p:nvPr>
        </p:nvSpPr>
        <p:spPr>
          <a:xfrm>
            <a:off x="276225" y="1343025"/>
            <a:ext cx="39813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2100">
                <a:solidFill>
                  <a:srgbClr val="000000"/>
                </a:solidFill>
              </a:rPr>
              <a:t>       по теме:”Тестовая стратегия”</a:t>
            </a:r>
            <a:r>
              <a:rPr lang="ru" sz="2100"/>
              <a:t>.</a:t>
            </a:r>
            <a:r>
              <a:rPr lang="ru"/>
              <a:t> </a:t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219075" y="1981800"/>
            <a:ext cx="8572500" cy="13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latin typeface="Lato"/>
                <a:ea typeface="Lato"/>
                <a:cs typeface="Lato"/>
                <a:sym typeface="Lato"/>
              </a:rPr>
              <a:t>       название программы: </a:t>
            </a:r>
            <a:endParaRPr sz="2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FF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   </a:t>
            </a:r>
            <a:r>
              <a:rPr lang="ru" sz="3000" b="1">
                <a:solidFill>
                  <a:srgbClr val="741B47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</a:t>
            </a:r>
            <a:r>
              <a:rPr lang="ru" sz="3300" b="1">
                <a:solidFill>
                  <a:srgbClr val="741B47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</a:t>
            </a:r>
            <a:r>
              <a:rPr lang="ru" sz="31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Тестировщик цифровых продуктов\QA инженер</a:t>
            </a:r>
            <a:endParaRPr sz="1500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4829175" y="3352800"/>
            <a:ext cx="4333800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800" u="sng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Поток: QA. 103</a:t>
            </a:r>
            <a:endParaRPr sz="1800" u="sng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800" u="sng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Выполнила: Исаева Наталья Алексеевна</a:t>
            </a:r>
            <a:endParaRPr u="sng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648075" y="4733925"/>
            <a:ext cx="14289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2023 год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xfrm>
            <a:off x="457200" y="209550"/>
            <a:ext cx="7515300" cy="86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 dirty="0">
                <a:solidFill>
                  <a:srgbClr val="000000"/>
                </a:solidFill>
              </a:rPr>
              <a:t>Нагрузочное тестирование:</a:t>
            </a:r>
            <a:endParaRPr sz="4400" dirty="0">
              <a:solidFill>
                <a:srgbClr val="000000"/>
              </a:solidFill>
            </a:endParaRPr>
          </a:p>
        </p:txBody>
      </p:sp>
      <p:sp>
        <p:nvSpPr>
          <p:cNvPr id="131" name="Google Shape;131;p23"/>
          <p:cNvSpPr txBox="1">
            <a:spLocks noGrp="1"/>
          </p:cNvSpPr>
          <p:nvPr>
            <p:ph type="body" idx="1"/>
          </p:nvPr>
        </p:nvSpPr>
        <p:spPr>
          <a:xfrm>
            <a:off x="457200" y="923925"/>
            <a:ext cx="81534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rgbClr val="000000"/>
                </a:solidFill>
              </a:rPr>
              <a:t>Результат проверки на</a:t>
            </a:r>
            <a:r>
              <a:rPr lang="ru" dirty="0"/>
              <a:t>     </a:t>
            </a:r>
            <a:r>
              <a:rPr lang="ru" sz="2100" b="1" dirty="0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https://loaddy.com</a:t>
            </a:r>
            <a:endParaRPr sz="2100" b="1" dirty="0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" y="1581150"/>
            <a:ext cx="7686674" cy="28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542925" y="-95250"/>
            <a:ext cx="78105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Тестирование </a:t>
            </a:r>
            <a:r>
              <a:rPr lang="ru" sz="4000" dirty="0"/>
              <a:t>безопасности:</a:t>
            </a:r>
            <a:endParaRPr sz="4000" dirty="0"/>
          </a:p>
        </p:txBody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742950" y="739450"/>
            <a:ext cx="551130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Сканирование:</a:t>
            </a:r>
            <a:endParaRPr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7775"/>
            <a:ext cx="8305801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0772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dirty="0"/>
              <a:t>Тестирование безопасности:</a:t>
            </a:r>
            <a:endParaRPr sz="4000" dirty="0"/>
          </a:p>
        </p:txBody>
      </p:sp>
      <p:sp>
        <p:nvSpPr>
          <p:cNvPr id="145" name="Google Shape;145;p25"/>
          <p:cNvSpPr txBox="1">
            <a:spLocks noGrp="1"/>
          </p:cNvSpPr>
          <p:nvPr>
            <p:ph type="body" idx="1"/>
          </p:nvPr>
        </p:nvSpPr>
        <p:spPr>
          <a:xfrm>
            <a:off x="514350" y="872800"/>
            <a:ext cx="5511300" cy="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7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Поиск   портов,   используемых   для   протоколов безопасности:</a:t>
            </a:r>
            <a:endParaRPr sz="17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513" y="1514575"/>
            <a:ext cx="7648575" cy="29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0772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dirty="0"/>
              <a:t>Тестирование безопасности:</a:t>
            </a:r>
            <a:endParaRPr sz="4000" dirty="0"/>
          </a:p>
        </p:txBody>
      </p:sp>
      <p:sp>
        <p:nvSpPr>
          <p:cNvPr id="152" name="Google Shape;152;p26"/>
          <p:cNvSpPr txBox="1">
            <a:spLocks noGrp="1"/>
          </p:cNvSpPr>
          <p:nvPr>
            <p:ph type="body" idx="1"/>
          </p:nvPr>
        </p:nvSpPr>
        <p:spPr>
          <a:xfrm>
            <a:off x="638175" y="844225"/>
            <a:ext cx="5511300" cy="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20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Проверка на уязвимости:</a:t>
            </a:r>
            <a:endParaRPr sz="20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100"/>
            <a:ext cx="8296274" cy="31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457200" y="-142875"/>
            <a:ext cx="55113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Тестирование безопасности:</a:t>
            </a:r>
            <a:endParaRPr sz="3000"/>
          </a:p>
        </p:txBody>
      </p:sp>
      <p:sp>
        <p:nvSpPr>
          <p:cNvPr id="159" name="Google Shape;159;p27"/>
          <p:cNvSpPr txBox="1">
            <a:spLocks noGrp="1"/>
          </p:cNvSpPr>
          <p:nvPr>
            <p:ph type="body" idx="1"/>
          </p:nvPr>
        </p:nvSpPr>
        <p:spPr>
          <a:xfrm>
            <a:off x="457200" y="510850"/>
            <a:ext cx="55113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Проверка на SQL-инъекцию</a:t>
            </a:r>
            <a:endParaRPr sz="22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275" y="1238250"/>
            <a:ext cx="7772401" cy="342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419100" y="263125"/>
            <a:ext cx="8305800" cy="5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6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UI</a:t>
            </a:r>
            <a:r>
              <a:rPr lang="ru"/>
              <a:t>         </a:t>
            </a:r>
            <a:r>
              <a:rPr lang="ru" sz="4100"/>
              <a:t>тестирование:</a:t>
            </a:r>
            <a:endParaRPr sz="4100"/>
          </a:p>
        </p:txBody>
      </p:sp>
      <p:sp>
        <p:nvSpPr>
          <p:cNvPr id="166" name="Google Shape;166;p28"/>
          <p:cNvSpPr txBox="1">
            <a:spLocks noGrp="1"/>
          </p:cNvSpPr>
          <p:nvPr>
            <p:ph type="body" idx="1"/>
          </p:nvPr>
        </p:nvSpPr>
        <p:spPr>
          <a:xfrm>
            <a:off x="419100" y="780925"/>
            <a:ext cx="71151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/>
              <a:t>Проверка на соответствие стандарту верстки: 31 ошибка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7" name="Google Shape;1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75" y="1457200"/>
            <a:ext cx="7696199" cy="347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title"/>
          </p:nvPr>
        </p:nvSpPr>
        <p:spPr>
          <a:xfrm>
            <a:off x="457200" y="215500"/>
            <a:ext cx="1828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Баги:</a:t>
            </a:r>
            <a:endParaRPr/>
          </a:p>
        </p:txBody>
      </p:sp>
      <p:sp>
        <p:nvSpPr>
          <p:cNvPr id="173" name="Google Shape;173;p29"/>
          <p:cNvSpPr txBox="1">
            <a:spLocks noGrp="1"/>
          </p:cNvSpPr>
          <p:nvPr>
            <p:ph type="body" idx="1"/>
          </p:nvPr>
        </p:nvSpPr>
        <p:spPr>
          <a:xfrm>
            <a:off x="1816350" y="2219325"/>
            <a:ext cx="5511300" cy="49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4" name="Google Shape;1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725" y="1072900"/>
            <a:ext cx="6638925" cy="356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9"/>
          <p:cNvSpPr txBox="1"/>
          <p:nvPr/>
        </p:nvSpPr>
        <p:spPr>
          <a:xfrm>
            <a:off x="2133600" y="425050"/>
            <a:ext cx="58770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попытка сохранить команду с именем на русском языке</a:t>
            </a:r>
            <a:endParaRPr sz="20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xfrm>
            <a:off x="466725" y="-104775"/>
            <a:ext cx="1571700" cy="10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dirty="0"/>
              <a:t>Баги</a:t>
            </a:r>
            <a:r>
              <a:rPr lang="ru" dirty="0"/>
              <a:t>:</a:t>
            </a:r>
            <a:endParaRPr dirty="0"/>
          </a:p>
        </p:txBody>
      </p:sp>
      <p:sp>
        <p:nvSpPr>
          <p:cNvPr id="181" name="Google Shape;181;p30"/>
          <p:cNvSpPr txBox="1">
            <a:spLocks noGrp="1"/>
          </p:cNvSpPr>
          <p:nvPr>
            <p:ph type="body" idx="1"/>
          </p:nvPr>
        </p:nvSpPr>
        <p:spPr>
          <a:xfrm>
            <a:off x="1816350" y="2219325"/>
            <a:ext cx="5511300" cy="49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75" y="781050"/>
            <a:ext cx="4133850" cy="421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911025"/>
            <a:ext cx="1511550" cy="408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 txBox="1"/>
          <p:nvPr/>
        </p:nvSpPr>
        <p:spPr>
          <a:xfrm>
            <a:off x="1905000" y="304800"/>
            <a:ext cx="61056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редактировать ранее введенное сообщение в личной переписке</a:t>
            </a:r>
            <a:endParaRPr sz="20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>
            <a:spLocks noGrp="1"/>
          </p:cNvSpPr>
          <p:nvPr>
            <p:ph type="title"/>
          </p:nvPr>
        </p:nvSpPr>
        <p:spPr>
          <a:xfrm>
            <a:off x="457200" y="215500"/>
            <a:ext cx="1828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Баги:</a:t>
            </a:r>
            <a:endParaRPr/>
          </a:p>
        </p:txBody>
      </p:sp>
      <p:sp>
        <p:nvSpPr>
          <p:cNvPr id="190" name="Google Shape;190;p31"/>
          <p:cNvSpPr txBox="1">
            <a:spLocks noGrp="1"/>
          </p:cNvSpPr>
          <p:nvPr>
            <p:ph type="body" idx="1"/>
          </p:nvPr>
        </p:nvSpPr>
        <p:spPr>
          <a:xfrm>
            <a:off x="1816350" y="2219325"/>
            <a:ext cx="5511300" cy="49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1"/>
          <p:cNvSpPr txBox="1"/>
          <p:nvPr/>
        </p:nvSpPr>
        <p:spPr>
          <a:xfrm>
            <a:off x="2352675" y="425050"/>
            <a:ext cx="53436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Создание обсуждения. </a:t>
            </a:r>
            <a:endParaRPr sz="26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92" name="Google Shape;1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325" y="1343025"/>
            <a:ext cx="7720000" cy="31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>
            <a:spLocks noGrp="1"/>
          </p:cNvSpPr>
          <p:nvPr>
            <p:ph type="title"/>
          </p:nvPr>
        </p:nvSpPr>
        <p:spPr>
          <a:xfrm>
            <a:off x="457200" y="215500"/>
            <a:ext cx="8315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Логи:</a:t>
            </a:r>
            <a:endParaRPr/>
          </a:p>
        </p:txBody>
      </p:sp>
      <p:sp>
        <p:nvSpPr>
          <p:cNvPr id="198" name="Google Shape;198;p32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9" name="Google Shape;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75" y="1152525"/>
            <a:ext cx="7905750" cy="369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523875" y="314325"/>
            <a:ext cx="7858200" cy="129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1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STLC</a:t>
            </a:r>
            <a:r>
              <a:rPr lang="ru" sz="3200" b="1">
                <a:solidFill>
                  <a:srgbClr val="741B4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ru" sz="3100"/>
              <a:t>= </a:t>
            </a: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/>
              <a:t>жизненный цикл тестирования</a:t>
            </a:r>
            <a:endParaRPr sz="3100"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79821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000000"/>
                </a:solidFill>
              </a:rPr>
              <a:t>Последовательность действий, которые необходимо произвести для обеспечения качества продукта и его соответствия требованиям. В рамках данной работы - это: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ru" sz="1600">
                <a:solidFill>
                  <a:srgbClr val="000000"/>
                </a:solidFill>
              </a:rPr>
              <a:t>Анализ требований. Создание и изучение рп Рокет.чат как объект.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ru" sz="1600">
                <a:solidFill>
                  <a:srgbClr val="000000"/>
                </a:solidFill>
              </a:rPr>
              <a:t>Планирование - разработка тестовой стратегии.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ru" sz="1600">
                <a:solidFill>
                  <a:srgbClr val="000000"/>
                </a:solidFill>
              </a:rPr>
              <a:t>Создание - юзкейсы(как можно использовать объект), из них вытекают тест-кейсы.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ru" sz="1600">
                <a:solidFill>
                  <a:srgbClr val="000000"/>
                </a:solidFill>
              </a:rPr>
              <a:t>Тестирование - непосредственное процесс прогона тест-кейсов.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ru" sz="1600">
                <a:solidFill>
                  <a:srgbClr val="000000"/>
                </a:solidFill>
              </a:rPr>
              <a:t>Завершение цикла тестирования - получение результатов и создание отчетности.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457200" y="1911100"/>
            <a:ext cx="25908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latin typeface="Lato Light"/>
                <a:ea typeface="Lato Light"/>
                <a:cs typeface="Lato Light"/>
                <a:sym typeface="Lato Light"/>
              </a:rPr>
              <a:t>Схема STLC:</a:t>
            </a:r>
            <a:endParaRPr sz="23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>
            <a:spLocks noGrp="1"/>
          </p:cNvSpPr>
          <p:nvPr>
            <p:ph type="title"/>
          </p:nvPr>
        </p:nvSpPr>
        <p:spPr>
          <a:xfrm>
            <a:off x="457200" y="352425"/>
            <a:ext cx="8039100" cy="60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Рефлексия</a:t>
            </a:r>
            <a:r>
              <a:rPr lang="ru"/>
              <a:t>:</a:t>
            </a:r>
            <a:endParaRPr/>
          </a:p>
        </p:txBody>
      </p:sp>
      <p:sp>
        <p:nvSpPr>
          <p:cNvPr id="205" name="Google Shape;205;p33"/>
          <p:cNvSpPr txBox="1">
            <a:spLocks noGrp="1"/>
          </p:cNvSpPr>
          <p:nvPr>
            <p:ph type="body" idx="1"/>
          </p:nvPr>
        </p:nvSpPr>
        <p:spPr>
          <a:xfrm>
            <a:off x="457200" y="1114425"/>
            <a:ext cx="8039100" cy="37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Что получилось</a:t>
            </a:r>
            <a:r>
              <a:rPr lang="ru">
                <a:solidFill>
                  <a:srgbClr val="000000"/>
                </a:solidFill>
              </a:rPr>
              <a:t>:  познакомиться с инструментом Nmap, он используется для тестирования безопасности сайта. Позволяет получить данные о портах, которые использует сайт для протоколов, проверить ресурс на уязвимости, на перебор форма авторизации. Все эти проверки позволяют защитить данные пользователей от третьих лиц и мошеннических действий в дальнейшем. 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Что НЕ получилось</a:t>
            </a:r>
            <a:r>
              <a:rPr lang="ru">
                <a:solidFill>
                  <a:srgbClr val="000000"/>
                </a:solidFill>
              </a:rPr>
              <a:t>: возможно, следовало не пытаться так рано освоить новые инструменты. А уделить больше времени функциональному тестированию и UI. 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Потому, как Стафф-проверка с экспертом показала мне мои недоработки, учту их в своей будущей работе.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4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75" y="152400"/>
            <a:ext cx="8639176" cy="479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85750" y="342750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Front-End</a:t>
            </a:r>
            <a:endParaRPr sz="44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511300" cy="36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dirty="0"/>
              <a:t>Исполнитель: Исаева Н.А., обучающаяся 21-Schools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600" dirty="0"/>
              <a:t>Объект: веб-версия Rocket.Chat </a:t>
            </a:r>
            <a:r>
              <a:rPr lang="ru" sz="1600" b="1" dirty="0">
                <a:latin typeface="Lato"/>
                <a:ea typeface="Lato"/>
                <a:cs typeface="Lato"/>
                <a:sym typeface="Lato"/>
              </a:rPr>
              <a:t>iamqa.rocket.chat</a:t>
            </a:r>
            <a:endParaRPr sz="1600" b="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600" dirty="0"/>
              <a:t>Окружение: </a:t>
            </a:r>
            <a:r>
              <a:rPr lang="ru" sz="1600" dirty="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Опера (вер. </a:t>
            </a:r>
            <a:r>
              <a:rPr lang="ru" sz="1600" dirty="0">
                <a:highlight>
                  <a:srgbClr val="EEF3F7"/>
                </a:highlight>
                <a:latin typeface="Lato"/>
                <a:ea typeface="Lato"/>
                <a:cs typeface="Lato"/>
                <a:sym typeface="Lato"/>
              </a:rPr>
              <a:t>95.0.4635.84</a:t>
            </a:r>
            <a:r>
              <a:rPr lang="ru" sz="1600" dirty="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(64-разрядный</a:t>
            </a:r>
            <a:r>
              <a:rPr lang="ru" sz="1600" dirty="0">
                <a:highlight>
                  <a:srgbClr val="EEF3F7"/>
                </a:highlight>
                <a:latin typeface="Lato"/>
                <a:ea typeface="Lato"/>
                <a:cs typeface="Lato"/>
                <a:sym typeface="Lato"/>
              </a:rPr>
              <a:t>) </a:t>
            </a:r>
            <a:r>
              <a:rPr lang="ru" sz="1600" dirty="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Google Chrome (вер. 109.0.5414.149(64-разрядный</a:t>
            </a:r>
            <a:r>
              <a:rPr lang="ru" sz="1600" dirty="0">
                <a:highlight>
                  <a:srgbClr val="EEF3F7"/>
                </a:highlight>
                <a:latin typeface="Lato"/>
                <a:ea typeface="Lato"/>
                <a:cs typeface="Lato"/>
                <a:sym typeface="Lato"/>
              </a:rPr>
              <a:t>), </a:t>
            </a:r>
            <a:r>
              <a:rPr lang="ru" sz="1600" dirty="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Mozilla (вер. 115.0.3 esr (64-разрядный</a:t>
            </a:r>
            <a:r>
              <a:rPr lang="ru" sz="1600" dirty="0">
                <a:highlight>
                  <a:srgbClr val="EEF3F7"/>
                </a:highlight>
                <a:latin typeface="Lato"/>
                <a:ea typeface="Lato"/>
                <a:cs typeface="Lato"/>
                <a:sym typeface="Lato"/>
              </a:rPr>
              <a:t>)</a:t>
            </a:r>
            <a:endParaRPr sz="1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600" dirty="0"/>
              <a:t>Тестовая документация: тест-кейсы, тест-план, тест-репорт.</a:t>
            </a:r>
            <a:endParaRPr sz="1600" dirty="0"/>
          </a:p>
          <a:p>
            <a:pPr marL="0" lvl="0" indent="0">
              <a:buNone/>
            </a:pPr>
            <a:r>
              <a:rPr lang="ru" sz="1600" dirty="0" smtClean="0"/>
              <a:t>Виды тестирования: </a:t>
            </a:r>
            <a:r>
              <a:rPr lang="ru-RU" sz="1600" dirty="0"/>
              <a:t>Классы </a:t>
            </a:r>
            <a:r>
              <a:rPr lang="ru-RU" sz="1600" dirty="0" smtClean="0"/>
              <a:t>эквивалентности, прогнозирование ошибок.</a:t>
            </a:r>
            <a:endParaRPr sz="1600" dirty="0" smtClean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600" dirty="0" smtClean="0"/>
              <a:t>Результат</a:t>
            </a:r>
            <a:r>
              <a:rPr lang="ru" sz="1600" dirty="0"/>
              <a:t>: тестовые мероприятия выполнены в полном объеме, получены результаты практической работы.</a:t>
            </a:r>
            <a:endParaRPr sz="1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523875" y="133350"/>
            <a:ext cx="55113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B</a:t>
            </a:r>
            <a:r>
              <a:rPr lang="ru" sz="44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ack-End</a:t>
            </a:r>
            <a:endParaRPr sz="44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523875" y="1047750"/>
            <a:ext cx="5511300" cy="35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/>
              <a:t>Исполнитель: Исаева Н.А., обучающаяся 21-Schools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/>
              <a:t>Объект: веб-версия Rocket.Chat </a:t>
            </a:r>
            <a:r>
              <a:rPr lang="ru" b="1">
                <a:latin typeface="Lato"/>
                <a:ea typeface="Lato"/>
                <a:cs typeface="Lato"/>
                <a:sym typeface="Lato"/>
              </a:rPr>
              <a:t>iamqa.rocket.chat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/>
              <a:t>Окружение: </a:t>
            </a:r>
            <a:r>
              <a:rPr lang="ru" sz="13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Опера (вер. </a:t>
            </a:r>
            <a:r>
              <a:rPr lang="ru" sz="1350">
                <a:highlight>
                  <a:srgbClr val="EEF3F7"/>
                </a:highlight>
                <a:latin typeface="Lato"/>
                <a:ea typeface="Lato"/>
                <a:cs typeface="Lato"/>
                <a:sym typeface="Lato"/>
              </a:rPr>
              <a:t>95.0.4635.84</a:t>
            </a:r>
            <a:r>
              <a:rPr lang="ru" sz="9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ru" sz="13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64-разрядный</a:t>
            </a:r>
            <a:r>
              <a:rPr lang="ru" sz="1350">
                <a:highlight>
                  <a:srgbClr val="EEF3F7"/>
                </a:highlight>
                <a:latin typeface="Lato"/>
                <a:ea typeface="Lato"/>
                <a:cs typeface="Lato"/>
                <a:sym typeface="Lato"/>
              </a:rPr>
              <a:t>)</a:t>
            </a:r>
            <a:r>
              <a:rPr lang="ru" sz="1750">
                <a:highlight>
                  <a:srgbClr val="EEF3F7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ru" sz="13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Google Chrome (вер. 109.0.5414.149(64-разрядный</a:t>
            </a:r>
            <a:r>
              <a:rPr lang="ru" sz="1350">
                <a:highlight>
                  <a:srgbClr val="EEF3F7"/>
                </a:highlight>
                <a:latin typeface="Lato"/>
                <a:ea typeface="Lato"/>
                <a:cs typeface="Lato"/>
                <a:sym typeface="Lato"/>
              </a:rPr>
              <a:t>), </a:t>
            </a:r>
            <a:r>
              <a:rPr lang="ru" sz="13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Mozilla (вер. 115.0.3 esr (64-разрядный</a:t>
            </a:r>
            <a:r>
              <a:rPr lang="ru" sz="1350">
                <a:highlight>
                  <a:srgbClr val="EEF3F7"/>
                </a:highlight>
                <a:latin typeface="Lato"/>
                <a:ea typeface="Lato"/>
                <a:cs typeface="Lato"/>
                <a:sym typeface="Lato"/>
              </a:rPr>
              <a:t>)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/>
              <a:t>Тестовая документация: тест-кейсы, тест-план, тест-репорт.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/>
              <a:t>Виды тестирования: нагрузочное, безопасности. Метод черного ящика, метод белого ящика.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/>
              <a:t>Результат: тестовые мероприятия выполнены в полном объеме, получены результаты практической работы.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457200" y="285750"/>
            <a:ext cx="5511300" cy="78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MongoDB</a:t>
            </a:r>
            <a:r>
              <a:rPr lang="ru" sz="2400">
                <a:latin typeface="Caveat"/>
                <a:ea typeface="Caveat"/>
                <a:cs typeface="Caveat"/>
                <a:sym typeface="Caveat"/>
              </a:rPr>
              <a:t> - </a:t>
            </a:r>
            <a:r>
              <a:rPr lang="ru" sz="15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NoSQL-СУБД,  которую используется Rocket.Chat. </a:t>
            </a:r>
            <a:endParaRPr sz="19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457200" y="1228725"/>
            <a:ext cx="5511300" cy="36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MongoDB — это документоориентированная нереляционная СУБД, которая распространяется по лицензии SSPL и имеет открытый исходный код. </a:t>
            </a:r>
            <a:r>
              <a:rPr lang="ru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В MongoDB базы состоят из коллекций и документов — иерархических структур, содержащих пары «ключ — значение» (поля).</a:t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Если проводить аналогии с реляционной базой, коллекции при таком способе хранения соответствуют таблицам, а документы — строкам.</a:t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Информация отформатирована в BSON — двоичной кодировке JSON-подобных документов. Это позволяет поддерживать данные типа Date и двоичных файлов, что невозможно в JSON.</a:t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У документов нет строгой структуры. Они могут содержать разные наборы полей, причём различающиеся как по типу, так и по количеству.</a:t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3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523800" y="-104775"/>
            <a:ext cx="8096400" cy="9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17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Главные особенности, выделяющие </a:t>
            </a:r>
            <a:r>
              <a:rPr lang="ru" sz="1700" b="1">
                <a:solidFill>
                  <a:srgbClr val="741B47"/>
                </a:solidFill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MongoDB</a:t>
            </a:r>
            <a:r>
              <a:rPr lang="ru" sz="17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среди прочих систем:</a:t>
            </a:r>
            <a:endParaRPr sz="5400"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419100" y="800025"/>
            <a:ext cx="8582100" cy="44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2540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Это </a:t>
            </a:r>
            <a:r>
              <a:rPr lang="ru" sz="1300">
                <a:solidFill>
                  <a:srgbClr val="741B47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кросс-платформенная СУБД</a:t>
            </a: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, работающая в ОС Windows, Linux и macOS. Она написана на С++.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2540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741B47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Базы хранятся в виде наборов из связанных между собой экземпляров</a:t>
            </a: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(реплик) на нескольких серверах (узлах). Оригинальный экземпляр — ключевой, в нём выполняются операции. Остальные — вторичные, копии. </a:t>
            </a:r>
            <a:r>
              <a:rPr lang="ru" sz="1300">
                <a:solidFill>
                  <a:srgbClr val="741B47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Если на ключевом сервере случилась неисправность или ведутся т.р., то главной становится одна из копий</a:t>
            </a: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 Когда сервер заработает в штатном режиме, всё возвратится на свои места - репликация. Так обеспечивается доступность данных и их резервирование.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2540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741B47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Чтобы увеличить пропускную способность СУБД, при работе с большими данными применяется шардирование</a:t>
            </a: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— базы разбиваются на части (шарды) и размещаются на разных серверах. Это позволяет сбалансировать нагрузку на них.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2540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741B47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Размер документов ограничен</a:t>
            </a: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— он не может быть больше 16 МБ.</a:t>
            </a:r>
            <a:r>
              <a:rPr lang="ru" sz="1300">
                <a:solidFill>
                  <a:srgbClr val="741B47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Если нужно хранить больший объём информации, применяется технология GridFS</a:t>
            </a: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 Система делится на две коллекции: в первой хранятся имена файлов и метаданные, а во второй — данные, разбитые на небольшие файлы.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2540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В</a:t>
            </a:r>
            <a:r>
              <a:rPr lang="ru" sz="1300">
                <a:solidFill>
                  <a:srgbClr val="741B47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MongoDB есть система специальных запросов</a:t>
            </a: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: данные можно искать по полям и диапазонам, поддерживаются регулярные выражения, можно возвращать пользовательские функции.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2540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Чтобы ускорить доступ к данным и поиск по базе, поддерживается индексация. Информация закодирована в формате BSON — это помогает быстро искать нужные данные.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2540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741B47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Есть собственный язык запросов</a:t>
            </a:r>
            <a:r>
              <a:rPr lang="ru" sz="1300">
                <a:solidFill>
                  <a:srgbClr val="00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 В нём не предусмотрены сложные JOIN-соединения.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276225" y="-108350"/>
            <a:ext cx="6972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Рабочее пространство </a:t>
            </a:r>
            <a:r>
              <a:rPr lang="ru" sz="3300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Rocket.chat</a:t>
            </a:r>
            <a:endParaRPr sz="3300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276225" y="809625"/>
            <a:ext cx="4543500" cy="41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" sz="20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А. Личный Кабинет пользователя</a:t>
            </a:r>
            <a:endParaRPr sz="20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Лого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Ник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Статус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Возможность сменить статус на предложенные системные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Возможность сменить статус на пользовательский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●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Окно сообщения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●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Иконка с цветовым индикатором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●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Кнопка "Отмена"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●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Кнопка "Сохранить"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 startAt="6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Тема приложения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 startAt="6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Моя учетная запись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AutoNum type="arabicPeriod" startAt="6"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Выйти 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 txBox="1"/>
          <p:nvPr/>
        </p:nvSpPr>
        <p:spPr>
          <a:xfrm>
            <a:off x="4695825" y="933450"/>
            <a:ext cx="4095900" cy="37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351C75"/>
                </a:solidFill>
                <a:latin typeface="Caveat"/>
                <a:ea typeface="Caveat"/>
                <a:cs typeface="Caveat"/>
                <a:sym typeface="Caveat"/>
              </a:rPr>
              <a:t>Б. Меню топа бара</a:t>
            </a:r>
            <a:endParaRPr sz="1800" b="1">
              <a:solidFill>
                <a:srgbClr val="351C75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Кнопка "Домой”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Кнопка "Поиск"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Каталог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Внешний вид списка чатов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Создать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Администрирование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Администрирование -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 - Руководство по пробному периоду - - Регистрация - - Workspace - - Настройки Omnichannel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Приложения - - Магазин - - Установлен - - Request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Аудит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Сообщения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 Light"/>
                <a:ea typeface="Lato Light"/>
                <a:cs typeface="Lato Light"/>
                <a:sym typeface="Lato Light"/>
              </a:rPr>
              <a:t>Логи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381000" y="634750"/>
            <a:ext cx="52293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ru" sz="1700">
                <a:latin typeface="Lato"/>
                <a:ea typeface="Lato"/>
                <a:cs typeface="Lato"/>
                <a:sym typeface="Lato"/>
              </a:rPr>
              <a:t>1. Топбар/скроллбар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276225" y="-108350"/>
            <a:ext cx="6972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Рабочее пространство </a:t>
            </a:r>
            <a:r>
              <a:rPr lang="ru" sz="3300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Rocket.chat</a:t>
            </a:r>
            <a:endParaRPr sz="3300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1"/>
          </p:nvPr>
        </p:nvSpPr>
        <p:spPr>
          <a:xfrm>
            <a:off x="76125" y="1047750"/>
            <a:ext cx="2695800" cy="15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9999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1. Настройки Omnichannel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179999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2. Уведомления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179999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3. Контакт-центр Omnichannel</a:t>
            </a:r>
            <a:endParaRPr sz="1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179999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b="1"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3695700" y="1009500"/>
            <a:ext cx="4419600" cy="39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Иконка канала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Название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Добавить в избранное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Меню действия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вызов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Информация о чате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Треды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Обсуждения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Участники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Поиск сообщений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Вложения -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 sz="1100"/>
              <a:t>Администрирование -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 sz="1100"/>
              <a:t>Настройка уведомлений -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 sz="1100"/>
              <a:t>Упоминания -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 sz="1100"/>
              <a:t>Отмеченные сообщения -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 sz="1100"/>
              <a:t>Прикрепленные сообщения -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 sz="1100"/>
              <a:t>Экспорт сообщений -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 sz="1100"/>
              <a:t>Горячие клавиши -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 sz="1100"/>
              <a:t>Удалить -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 sz="1100"/>
              <a:t>Звонки.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 b="1">
              <a:solidFill>
                <a:srgbClr val="351C75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276225" y="657075"/>
            <a:ext cx="52293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ru" sz="1700">
                <a:latin typeface="Lato"/>
                <a:ea typeface="Lato"/>
                <a:cs typeface="Lato"/>
                <a:sym typeface="Lato"/>
              </a:rPr>
              <a:t>2. Сайдбар </a:t>
            </a:r>
            <a:r>
              <a:rPr lang="ru" sz="1700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Omnichannel</a:t>
            </a:r>
            <a:endParaRPr>
              <a:solidFill>
                <a:srgbClr val="741B47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9" name="Google Shape;119;p21"/>
          <p:cNvSpPr txBox="1"/>
          <p:nvPr/>
        </p:nvSpPr>
        <p:spPr>
          <a:xfrm>
            <a:off x="3495675" y="657075"/>
            <a:ext cx="441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Lato"/>
                <a:ea typeface="Lato"/>
                <a:cs typeface="Lato"/>
                <a:sym typeface="Lato"/>
              </a:rPr>
              <a:t>3. Список каналов: </a:t>
            </a:r>
            <a:r>
              <a:rPr lang="ru" sz="1800" b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Сайдбар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514350" y="1678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Функциональное тестирование</a:t>
            </a:r>
            <a:endParaRPr sz="3000"/>
          </a:p>
        </p:txBody>
      </p:sp>
      <p:sp>
        <p:nvSpPr>
          <p:cNvPr id="125" name="Google Shape;125;p22"/>
          <p:cNvSpPr txBox="1">
            <a:spLocks noGrp="1"/>
          </p:cNvSpPr>
          <p:nvPr>
            <p:ph type="body" idx="1"/>
          </p:nvPr>
        </p:nvSpPr>
        <p:spPr>
          <a:xfrm>
            <a:off x="457200" y="1152525"/>
            <a:ext cx="8201100" cy="3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" dirty="0"/>
              <a:t>Для проведение этого вида тестирования было создано 205 тест-кейс</a:t>
            </a:r>
            <a:r>
              <a:rPr lang="ru" dirty="0">
                <a:solidFill>
                  <a:srgbClr val="EEF3F7"/>
                </a:solidFill>
              </a:rPr>
              <a:t>ов в </a:t>
            </a:r>
            <a:r>
              <a:rPr lang="ru" dirty="0">
                <a:solidFill>
                  <a:schemeClr val="tx1"/>
                </a:solidFill>
              </a:rPr>
              <a:t>системе</a:t>
            </a:r>
            <a:r>
              <a:rPr lang="ru" dirty="0"/>
              <a:t> </a:t>
            </a:r>
            <a:r>
              <a:rPr lang="ru" dirty="0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TestIT</a:t>
            </a:r>
            <a:r>
              <a:rPr lang="ru" dirty="0"/>
              <a:t>.  А именно:</a:t>
            </a:r>
            <a:endParaRPr dirty="0"/>
          </a:p>
          <a:p>
            <a:pPr marL="6858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ru" sz="7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ru" sz="5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</a:t>
            </a: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Работа с учетной записью</a:t>
            </a:r>
            <a:endParaRPr sz="12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·</a:t>
            </a:r>
            <a:r>
              <a:rPr lang="ru" sz="5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   </a:t>
            </a: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Создание каналов, команд, переписок, обсуждений</a:t>
            </a:r>
            <a:endParaRPr sz="12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·</a:t>
            </a:r>
            <a:r>
              <a:rPr lang="ru" sz="5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   </a:t>
            </a: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Обмен текстовыми, аудио, видео сообщениями, файлами</a:t>
            </a:r>
            <a:endParaRPr sz="12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·</a:t>
            </a:r>
            <a:r>
              <a:rPr lang="ru" sz="5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   </a:t>
            </a: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Добавление, назначение ролей, удаление участников</a:t>
            </a:r>
            <a:endParaRPr sz="12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·</a:t>
            </a:r>
            <a:r>
              <a:rPr lang="ru" sz="5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   </a:t>
            </a: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Панель администрирования</a:t>
            </a:r>
            <a:endParaRPr sz="12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·</a:t>
            </a:r>
            <a:r>
              <a:rPr lang="ru" sz="5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   </a:t>
            </a: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Оповещение</a:t>
            </a:r>
            <a:endParaRPr sz="12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·</a:t>
            </a:r>
            <a:r>
              <a:rPr lang="ru" sz="5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   </a:t>
            </a: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Импорт, экспорт данных</a:t>
            </a:r>
            <a:endParaRPr sz="12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·</a:t>
            </a:r>
            <a:r>
              <a:rPr lang="ru" sz="5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   </a:t>
            </a:r>
            <a:r>
              <a:rPr lang="ru" sz="12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Интеграции</a:t>
            </a:r>
            <a:endParaRPr sz="12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B7B7B7"/>
      </a:lt2>
      <a:accent1>
        <a:srgbClr val="5FDB72"/>
      </a:accent1>
      <a:accent2>
        <a:srgbClr val="1CCFBA"/>
      </a:accent2>
      <a:accent3>
        <a:srgbClr val="23ADDF"/>
      </a:accent3>
      <a:accent4>
        <a:srgbClr val="E650D3"/>
      </a:accent4>
      <a:accent5>
        <a:srgbClr val="8B1EA0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1020</Words>
  <Application>Microsoft Office PowerPoint</Application>
  <PresentationFormat>Экран (16:9)</PresentationFormat>
  <Paragraphs>132</Paragraphs>
  <Slides>21</Slides>
  <Notes>21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9" baseType="lpstr">
      <vt:lpstr>Arial</vt:lpstr>
      <vt:lpstr>Lato Light</vt:lpstr>
      <vt:lpstr>Lato Hairline</vt:lpstr>
      <vt:lpstr>Lato</vt:lpstr>
      <vt:lpstr>Times New Roman</vt:lpstr>
      <vt:lpstr>PT Sans Narrow</vt:lpstr>
      <vt:lpstr>Caveat</vt:lpstr>
      <vt:lpstr>Eglamour template</vt:lpstr>
      <vt:lpstr>Выпускная квалификационная работа </vt:lpstr>
      <vt:lpstr>STLC =  жизненный цикл тестирования</vt:lpstr>
      <vt:lpstr>Front-End</vt:lpstr>
      <vt:lpstr>Back-End</vt:lpstr>
      <vt:lpstr>MongoDB - NoSQL-СУБД,  которую используется Rocket.Chat. </vt:lpstr>
      <vt:lpstr>Главные особенности, выделяющие MongoDB среди прочих систем:</vt:lpstr>
      <vt:lpstr>Рабочее пространство Rocket.chat</vt:lpstr>
      <vt:lpstr>Рабочее пространство Rocket.chat</vt:lpstr>
      <vt:lpstr>Функциональное тестирование</vt:lpstr>
      <vt:lpstr>Нагрузочное тестирование:</vt:lpstr>
      <vt:lpstr>Тестирование безопасности:</vt:lpstr>
      <vt:lpstr>Тестирование безопасности:</vt:lpstr>
      <vt:lpstr>Тестирование безопасности:</vt:lpstr>
      <vt:lpstr>Тестирование безопасности:</vt:lpstr>
      <vt:lpstr>UI         тестирование:</vt:lpstr>
      <vt:lpstr>Баги:</vt:lpstr>
      <vt:lpstr>Баги:</vt:lpstr>
      <vt:lpstr>Баги:</vt:lpstr>
      <vt:lpstr>Логи:</vt:lpstr>
      <vt:lpstr>Рефлексия: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Выпускная квалификационная работа </dc:title>
  <cp:lastModifiedBy>Наталья Асташина</cp:lastModifiedBy>
  <cp:revision>2</cp:revision>
  <dcterms:modified xsi:type="dcterms:W3CDTF">2023-08-02T09:07:22Z</dcterms:modified>
</cp:coreProperties>
</file>